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5" r:id="rId3"/>
    <p:sldMasterId id="2147483666" r:id="rId4"/>
    <p:sldMasterId id="2147483667" r:id="rId5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399963" cy="6648450"/>
  <p:notesSz cx="6858000" cy="9144000"/>
  <p:embeddedFontLs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Georgia" panose="02040502050405020303" pitchFamily="18" charset="0"/>
      <p:regular r:id="rId39"/>
      <p:bold r:id="rId40"/>
      <p:italic r:id="rId41"/>
      <p:boldItalic r:id="rId42"/>
    </p:embeddedFont>
    <p:embeddedFont>
      <p:font typeface="Libre Franklin" pitchFamily="2" charset="0"/>
      <p:regular r:id="rId43"/>
      <p:bold r:id="rId44"/>
      <p:italic r:id="rId45"/>
      <p:boldItalic r:id="rId46"/>
    </p:embeddedFont>
    <p:embeddedFont>
      <p:font typeface="Libre Franklin Medium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4">
          <p15:clr>
            <a:srgbClr val="000000"/>
          </p15:clr>
        </p15:guide>
        <p15:guide id="2" pos="390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84" y="52"/>
      </p:cViewPr>
      <p:guideLst>
        <p:guide orient="horz" pos="2094"/>
        <p:guide pos="3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9" name="Google Shape;23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6" name="Google Shape;246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1" name="Google Shape;291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7" name="Google Shape;14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775" y="685800"/>
            <a:ext cx="63944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0712" y="266700"/>
            <a:ext cx="111585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38175" y="1571625"/>
            <a:ext cx="11158537" cy="438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79488" y="4271963"/>
            <a:ext cx="105394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979488" y="2817813"/>
            <a:ext cx="10539412" cy="145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930275" y="2065338"/>
            <a:ext cx="10539413" cy="142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860550" y="3767138"/>
            <a:ext cx="8678863" cy="169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7553326" y="1716088"/>
            <a:ext cx="5692775" cy="2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1889126" y="-1001713"/>
            <a:ext cx="56927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0712" y="266700"/>
            <a:ext cx="111585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4023518" y="-1813718"/>
            <a:ext cx="4387850" cy="1115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430463" y="4654550"/>
            <a:ext cx="744061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2430463" y="593725"/>
            <a:ext cx="7440612" cy="398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2430463" y="5203825"/>
            <a:ext cx="7440612" cy="779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0713" y="265113"/>
            <a:ext cx="4078287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848225" y="265113"/>
            <a:ext cx="6931025" cy="567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0713" y="1390650"/>
            <a:ext cx="4078287" cy="454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0712" y="266700"/>
            <a:ext cx="111585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20712" y="266700"/>
            <a:ext cx="111585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20713" y="1487488"/>
            <a:ext cx="5478462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20713" y="2108200"/>
            <a:ext cx="5478462" cy="383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299200" y="1487488"/>
            <a:ext cx="548005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299200" y="2108200"/>
            <a:ext cx="5480050" cy="383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0712" y="266700"/>
            <a:ext cx="111585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38175" y="1571625"/>
            <a:ext cx="5502275" cy="438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292850" y="1571625"/>
            <a:ext cx="5503863" cy="438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0712" y="266700"/>
            <a:ext cx="11158537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38175" y="1571625"/>
            <a:ext cx="11158537" cy="438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0712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238625" y="6162675"/>
            <a:ext cx="3922712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886825" y="6162675"/>
            <a:ext cx="2892425" cy="3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89898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5794375"/>
            <a:ext cx="2124075" cy="6937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0" y="0"/>
            <a:ext cx="12399962" cy="6648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75" tIns="60900" rIns="121875" bIns="60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-206375" y="261937"/>
            <a:ext cx="12606337" cy="874712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087" dir="5400000">
              <a:srgbClr val="808080">
                <a:alpha val="24313"/>
              </a:srgbClr>
            </a:outerShdw>
          </a:effectLst>
        </p:spPr>
        <p:txBody>
          <a:bodyPr spcFirstLastPara="1" wrap="square" lIns="121875" tIns="60900" rIns="121875" bIns="60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5794375"/>
            <a:ext cx="2124075" cy="6937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0" y="0"/>
            <a:ext cx="12399962" cy="6648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50" tIns="60900" rIns="121850" bIns="60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-206375" y="2586037"/>
            <a:ext cx="12915901" cy="1550987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087" dir="5400000">
              <a:srgbClr val="808080">
                <a:alpha val="45490"/>
              </a:srgbClr>
            </a:outerShdw>
          </a:effectLst>
        </p:spPr>
        <p:txBody>
          <a:bodyPr spcFirstLastPara="1" wrap="square" lIns="121850" tIns="60900" rIns="121850" bIns="60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-206375" y="2586037"/>
            <a:ext cx="12915901" cy="1550987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087" dir="5400000">
              <a:srgbClr val="808080">
                <a:alpha val="45490"/>
              </a:srgbClr>
            </a:outerShdw>
          </a:effectLst>
        </p:spPr>
        <p:txBody>
          <a:bodyPr spcFirstLastPara="1" wrap="square" lIns="121850" tIns="60900" rIns="121850" bIns="60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5794375"/>
            <a:ext cx="2124075" cy="6937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5794375"/>
            <a:ext cx="2124075" cy="6937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-98425" y="646112"/>
            <a:ext cx="12596812" cy="960437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50798" dir="2700000">
              <a:srgbClr val="808080">
                <a:alpha val="39215"/>
              </a:srgbClr>
            </a:outerShdw>
          </a:effectLst>
        </p:spPr>
        <p:txBody>
          <a:bodyPr spcFirstLastPara="1" wrap="square" lIns="731350" tIns="0" rIns="0" bIns="1218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Arial"/>
              <a:buNone/>
            </a:pPr>
            <a:r>
              <a:rPr lang="en-US" sz="5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 Guests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568325" y="2290762"/>
            <a:ext cx="11263312" cy="16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eorgia"/>
              <a:buNone/>
            </a:pPr>
            <a:r>
              <a:rPr lang="en-US" sz="3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Newark Morning Rotary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eorgia"/>
              <a:buNone/>
            </a:pPr>
            <a:r>
              <a:rPr lang="en-US" sz="3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Discover Rotary Hour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eorgia"/>
              <a:buNone/>
            </a:pPr>
            <a:r>
              <a:rPr lang="en-US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November 2</a:t>
            </a:r>
            <a:r>
              <a:rPr lang="en-US" sz="3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20</a:t>
            </a:r>
            <a:r>
              <a:rPr lang="en-US" sz="3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2375" y="1828800"/>
            <a:ext cx="31242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ctrTitle"/>
          </p:nvPr>
        </p:nvSpPr>
        <p:spPr>
          <a:xfrm>
            <a:off x="103187" y="2586037"/>
            <a:ext cx="12296775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5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550" y="254000"/>
            <a:ext cx="1984375" cy="19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/>
          </a:p>
        </p:txBody>
      </p:sp>
      <p:sp>
        <p:nvSpPr>
          <p:cNvPr id="184" name="Google Shape;184;p31"/>
          <p:cNvSpPr txBox="1"/>
          <p:nvPr/>
        </p:nvSpPr>
        <p:spPr>
          <a:xfrm>
            <a:off x="827087" y="1317625"/>
            <a:ext cx="10126662" cy="202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Celebrated 20</a:t>
            </a:r>
            <a:r>
              <a:rPr lang="en-US" sz="3200" b="0" i="0" u="none" baseline="30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Anniversary in 2019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200">
                <a:solidFill>
                  <a:srgbClr val="FFFFFF"/>
                </a:solidFill>
              </a:rPr>
              <a:t>2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solidFill>
                  <a:srgbClr val="FFFFFF"/>
                </a:solidFill>
              </a:rPr>
              <a:t>m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embers of </a:t>
            </a:r>
            <a:r>
              <a:rPr lang="en-US" sz="3200">
                <a:solidFill>
                  <a:srgbClr val="FFFFFF"/>
                </a:solidFill>
              </a:rPr>
              <a:t>v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aried </a:t>
            </a:r>
            <a:r>
              <a:rPr lang="en-US" sz="3200">
                <a:solidFill>
                  <a:srgbClr val="FFFFFF"/>
                </a:solidFill>
              </a:rPr>
              <a:t>i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nterests and </a:t>
            </a:r>
            <a:r>
              <a:rPr lang="en-US" sz="3200">
                <a:solidFill>
                  <a:srgbClr val="FFFFFF"/>
                </a:solidFill>
              </a:rPr>
              <a:t>p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rofessions</a:t>
            </a:r>
            <a:endParaRPr/>
          </a:p>
          <a:p>
            <a: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Meet weekly on Thursdays from 7:00am - 8:15am</a:t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925" y="3064300"/>
            <a:ext cx="3996268" cy="299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/>
        </p:nvSpPr>
        <p:spPr>
          <a:xfrm>
            <a:off x="0" y="5619750"/>
            <a:ext cx="3006725" cy="1028700"/>
          </a:xfrm>
          <a:prstGeom prst="rect">
            <a:avLst/>
          </a:prstGeom>
          <a:solidFill>
            <a:srgbClr val="687D90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338137" y="271462"/>
            <a:ext cx="11855450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Dedicated to Serving the Community</a:t>
            </a:r>
            <a:endParaRPr/>
          </a:p>
        </p:txBody>
      </p:sp>
      <p:sp>
        <p:nvSpPr>
          <p:cNvPr id="192" name="Google Shape;192;p32"/>
          <p:cNvSpPr txBox="1"/>
          <p:nvPr/>
        </p:nvSpPr>
        <p:spPr>
          <a:xfrm>
            <a:off x="338125" y="1346412"/>
            <a:ext cx="101268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give </a:t>
            </a:r>
            <a:r>
              <a:rPr lang="en-US" sz="3200">
                <a:solidFill>
                  <a:srgbClr val="FFFFFF"/>
                </a:solidFill>
              </a:rPr>
              <a:t>m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oney when </a:t>
            </a:r>
            <a:r>
              <a:rPr lang="en-US" sz="3200">
                <a:solidFill>
                  <a:srgbClr val="FFFFFF"/>
                </a:solidFill>
              </a:rPr>
              <a:t>v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ital …</a:t>
            </a:r>
            <a:endParaRPr/>
          </a:p>
        </p:txBody>
      </p:sp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60000">
            <a:off x="6835775" y="2543175"/>
            <a:ext cx="4649787" cy="33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2" descr="C:\Users\Robin\Documents\Rotary\AMclub\Discover Rotary pics\Shelterbox on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20000">
            <a:off x="611187" y="2438400"/>
            <a:ext cx="5373687" cy="3840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5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… and time when we can</a:t>
            </a:r>
            <a:endParaRPr/>
          </a:p>
        </p:txBody>
      </p:sp>
      <p:pic>
        <p:nvPicPr>
          <p:cNvPr id="200" name="Google Shape;200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480000">
            <a:off x="6237287" y="1731962"/>
            <a:ext cx="540067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 descr="C:\Users\Robin\Documents\Rotary\AMclub\Discover Rotary pics\Highway cleanu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0">
            <a:off x="393700" y="1457325"/>
            <a:ext cx="5106987" cy="364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 To Our Community</a:t>
            </a:r>
            <a:endParaRPr/>
          </a:p>
        </p:txBody>
      </p:sp>
      <p:sp>
        <p:nvSpPr>
          <p:cNvPr id="207" name="Google Shape;207;p34"/>
          <p:cNvSpPr txBox="1"/>
          <p:nvPr/>
        </p:nvSpPr>
        <p:spPr>
          <a:xfrm>
            <a:off x="358000" y="1533525"/>
            <a:ext cx="82254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</a:pPr>
            <a:r>
              <a:rPr lang="en-US" sz="3200">
                <a:solidFill>
                  <a:srgbClr val="FFFFFF"/>
                </a:solidFill>
              </a:rPr>
              <a:t>O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 HUGE </a:t>
            </a:r>
            <a:r>
              <a:rPr lang="en-US" sz="3200">
                <a:solidFill>
                  <a:srgbClr val="FFFFFF"/>
                </a:solidFill>
              </a:rPr>
              <a:t>f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undraiser per </a:t>
            </a:r>
            <a:r>
              <a:rPr lang="en-US" sz="3200">
                <a:solidFill>
                  <a:srgbClr val="FFFFFF"/>
                </a:solidFill>
              </a:rPr>
              <a:t>y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</a:t>
            </a:r>
            <a:r>
              <a:rPr lang="en-US" sz="3200">
                <a:solidFill>
                  <a:srgbClr val="FFFFFF"/>
                </a:solidFill>
              </a:rPr>
              <a:t>;</a:t>
            </a:r>
            <a:br>
              <a:rPr lang="en-US" sz="1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Report To Our Community</a:t>
            </a:r>
            <a:endParaRPr sz="1900" b="0" i="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Nearly $7</a:t>
            </a:r>
            <a:r>
              <a:rPr lang="en-US" sz="3200">
                <a:solidFill>
                  <a:srgbClr val="FFFFFF"/>
                </a:solidFill>
              </a:rPr>
              <a:t>5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0,000 </a:t>
            </a:r>
            <a:r>
              <a:rPr lang="en-US" sz="3200">
                <a:solidFill>
                  <a:srgbClr val="FFFFFF"/>
                </a:solidFill>
              </a:rPr>
              <a:t>r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aised for </a:t>
            </a:r>
            <a:r>
              <a:rPr lang="en-US" sz="3200" b="1">
                <a:solidFill>
                  <a:srgbClr val="FFFFFF"/>
                </a:solidFill>
              </a:rPr>
              <a:t>c</a:t>
            </a:r>
            <a:r>
              <a:rPr lang="en-US" sz="3200" b="1" i="0" u="none">
                <a:solidFill>
                  <a:srgbClr val="FFFFFF"/>
                </a:solidFill>
              </a:rPr>
              <a:t>ommunity</a:t>
            </a:r>
            <a:br>
              <a:rPr lang="en-US" sz="3200" b="1" i="0" u="none">
                <a:solidFill>
                  <a:srgbClr val="FFFFFF"/>
                </a:solidFill>
              </a:rPr>
            </a:br>
            <a:r>
              <a:rPr lang="en-US" sz="3200" b="1">
                <a:solidFill>
                  <a:srgbClr val="FFFFFF"/>
                </a:solidFill>
              </a:rPr>
              <a:t>s</a:t>
            </a:r>
            <a:r>
              <a:rPr lang="en-US" sz="3200" b="1" i="0" u="none">
                <a:solidFill>
                  <a:srgbClr val="FFFFFF"/>
                </a:solidFill>
              </a:rPr>
              <a:t>ervice </a:t>
            </a:r>
            <a:r>
              <a:rPr lang="en-US" sz="3200" b="1">
                <a:solidFill>
                  <a:srgbClr val="FFFFFF"/>
                </a:solidFill>
              </a:rPr>
              <a:t>p</a:t>
            </a:r>
            <a:r>
              <a:rPr lang="en-US" sz="3200" b="1" i="0" u="none">
                <a:solidFill>
                  <a:srgbClr val="FFFFFF"/>
                </a:solidFill>
              </a:rPr>
              <a:t>rojects</a:t>
            </a:r>
            <a:endParaRPr sz="1900" b="1" i="0" u="none">
              <a:solidFill>
                <a:srgbClr val="000000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Money </a:t>
            </a:r>
            <a:r>
              <a:rPr lang="en-US" sz="3200">
                <a:solidFill>
                  <a:srgbClr val="FFFFFF"/>
                </a:solidFill>
              </a:rPr>
              <a:t>s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pent on </a:t>
            </a:r>
            <a:r>
              <a:rPr lang="en-US" sz="3200">
                <a:solidFill>
                  <a:srgbClr val="FFFFFF"/>
                </a:solidFill>
              </a:rPr>
              <a:t>h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umanitarian </a:t>
            </a:r>
            <a:r>
              <a:rPr lang="en-US" sz="3200">
                <a:solidFill>
                  <a:srgbClr val="FFFFFF"/>
                </a:solidFill>
              </a:rPr>
              <a:t>p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rojects:</a:t>
            </a:r>
            <a:r>
              <a:rPr lang="en-US" sz="3200">
                <a:solidFill>
                  <a:srgbClr val="FFFFFF"/>
                </a:solidFill>
              </a:rPr>
              <a:t> 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Locally, Regionally, Globally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1" i="0" u="none">
                <a:solidFill>
                  <a:srgbClr val="FFFFFF"/>
                </a:solidFill>
              </a:rPr>
              <a:t>Not One Penny </a:t>
            </a:r>
            <a:r>
              <a:rPr lang="en-US" sz="3200">
                <a:solidFill>
                  <a:srgbClr val="FFFFFF"/>
                </a:solidFill>
              </a:rPr>
              <a:t>s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pent on </a:t>
            </a:r>
            <a:r>
              <a:rPr lang="en-US" sz="3200">
                <a:solidFill>
                  <a:srgbClr val="FFFFFF"/>
                </a:solidFill>
              </a:rPr>
              <a:t>o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urselves</a:t>
            </a:r>
            <a:endParaRPr/>
          </a:p>
        </p:txBody>
      </p:sp>
      <p:pic>
        <p:nvPicPr>
          <p:cNvPr id="208" name="Google Shape;20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59999">
            <a:off x="8523287" y="1603375"/>
            <a:ext cx="3187700" cy="413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4200">
                <a:solidFill>
                  <a:srgbClr val="FFFFFF"/>
                </a:solidFill>
              </a:rPr>
              <a:t>r</a:t>
            </a: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affle </a:t>
            </a:r>
            <a:r>
              <a:rPr lang="en-US" sz="4200">
                <a:solidFill>
                  <a:srgbClr val="FFFFFF"/>
                </a:solidFill>
              </a:rPr>
              <a:t>t</a:t>
            </a: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ickets, </a:t>
            </a:r>
            <a:r>
              <a:rPr lang="en-US" sz="4200">
                <a:solidFill>
                  <a:srgbClr val="FFFFFF"/>
                </a:solidFill>
              </a:rPr>
              <a:t>p</a:t>
            </a: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izza </a:t>
            </a:r>
            <a:r>
              <a:rPr lang="en-US" sz="4200">
                <a:solidFill>
                  <a:srgbClr val="FFFFFF"/>
                </a:solidFill>
              </a:rPr>
              <a:t>k</a:t>
            </a: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its, or bake sales</a:t>
            </a:r>
            <a:endParaRPr/>
          </a:p>
        </p:txBody>
      </p:sp>
      <p:pic>
        <p:nvPicPr>
          <p:cNvPr id="214" name="Google Shape;214;p35" descr="C:\Users\Robin\Documents\Rotary\AMclub\Report 2019\Pics\Flags for Hero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08200" y="1182687"/>
            <a:ext cx="8183562" cy="438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/>
          </a:p>
        </p:txBody>
      </p:sp>
      <p:sp>
        <p:nvSpPr>
          <p:cNvPr id="220" name="Google Shape;220;p36"/>
          <p:cNvSpPr txBox="1"/>
          <p:nvPr/>
        </p:nvSpPr>
        <p:spPr>
          <a:xfrm>
            <a:off x="827087" y="1354137"/>
            <a:ext cx="10126662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 are </a:t>
            </a:r>
            <a:r>
              <a:rPr lang="en-US" sz="3200">
                <a:solidFill>
                  <a:srgbClr val="FFFFFF"/>
                </a:solidFill>
              </a:rPr>
              <a:t>w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at Newark Morning Rotary?</a:t>
            </a:r>
            <a:endParaRPr/>
          </a:p>
        </p:txBody>
      </p:sp>
      <p:sp>
        <p:nvSpPr>
          <p:cNvPr id="221" name="Google Shape;221;p36"/>
          <p:cNvSpPr txBox="1"/>
          <p:nvPr/>
        </p:nvSpPr>
        <p:spPr>
          <a:xfrm>
            <a:off x="827075" y="2043103"/>
            <a:ext cx="1012680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 and Women, Ages 30 to 80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Working and Retired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40+ Members: Variety of Professions and Interests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6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141" y="3688574"/>
            <a:ext cx="5723585" cy="284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5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We’re just like you …</a:t>
            </a:r>
            <a:endParaRPr/>
          </a:p>
        </p:txBody>
      </p:sp>
      <p:sp>
        <p:nvSpPr>
          <p:cNvPr id="228" name="Google Shape;228;p37"/>
          <p:cNvSpPr txBox="1">
            <a:spLocks noGrp="1"/>
          </p:cNvSpPr>
          <p:nvPr>
            <p:ph type="body" idx="1"/>
          </p:nvPr>
        </p:nvSpPr>
        <p:spPr>
          <a:xfrm>
            <a:off x="930275" y="1204902"/>
            <a:ext cx="5513400" cy="3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Education</a:t>
            </a:r>
            <a:endParaRPr sz="3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Engineering</a:t>
            </a:r>
            <a:endParaRPr sz="3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Law</a:t>
            </a:r>
            <a:endParaRPr sz="3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Real Estate	</a:t>
            </a:r>
            <a:endParaRPr sz="3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Financial Planning</a:t>
            </a:r>
            <a:endParaRPr sz="3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Accounting</a:t>
            </a:r>
            <a:endParaRPr sz="32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Business Owners</a:t>
            </a:r>
            <a:endParaRPr sz="3200" b="0" i="0" u="none">
              <a:solidFill>
                <a:srgbClr val="00246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6536900" y="1204900"/>
            <a:ext cx="3857700" cy="3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Clergy</a:t>
            </a:r>
            <a:endParaRPr sz="29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Media</a:t>
            </a:r>
            <a:endParaRPr sz="29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Elected Officials</a:t>
            </a:r>
            <a:endParaRPr sz="29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Non-Profit	</a:t>
            </a:r>
            <a:endParaRPr sz="29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Hospitality</a:t>
            </a:r>
            <a:endParaRPr sz="29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Communications</a:t>
            </a:r>
            <a:endParaRPr sz="29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Retire</a:t>
            </a:r>
            <a:r>
              <a:rPr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endParaRPr sz="29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sz="2900" b="0" i="0" u="none">
              <a:solidFill>
                <a:srgbClr val="00246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b="0" i="0" u="none">
              <a:solidFill>
                <a:srgbClr val="00246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515925" y="4732325"/>
            <a:ext cx="11287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and more ...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625" y="1092200"/>
            <a:ext cx="12503149" cy="555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Newark Morning Rotary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ctrTitle"/>
          </p:nvPr>
        </p:nvSpPr>
        <p:spPr>
          <a:xfrm>
            <a:off x="103187" y="2586037"/>
            <a:ext cx="12296775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5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550" y="254000"/>
            <a:ext cx="1984375" cy="19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1757362" y="2273300"/>
            <a:ext cx="8990012" cy="216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It’s busy people,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just like you and me,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working to make life just a little bit better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for others here at home, and around the world.</a:t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1382712" y="92075"/>
            <a:ext cx="8778875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Arial"/>
              <a:buNone/>
            </a:pPr>
            <a:r>
              <a:rPr lang="en-US" sz="5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is Rotary?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sp>
        <p:nvSpPr>
          <p:cNvPr id="250" name="Google Shape;250;p40"/>
          <p:cNvSpPr txBox="1"/>
          <p:nvPr/>
        </p:nvSpPr>
        <p:spPr>
          <a:xfrm>
            <a:off x="723900" y="1354137"/>
            <a:ext cx="10126662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Thursday </a:t>
            </a:r>
            <a:r>
              <a:rPr lang="en-US" sz="3200">
                <a:solidFill>
                  <a:srgbClr val="FFFFFF"/>
                </a:solidFill>
              </a:rPr>
              <a:t>m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ornings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7:00 am to 8:15 am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Come </a:t>
            </a:r>
            <a:r>
              <a:rPr lang="en-US" sz="3200">
                <a:solidFill>
                  <a:srgbClr val="FFFFFF"/>
                </a:solidFill>
              </a:rPr>
              <a:t>d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ressed as </a:t>
            </a:r>
            <a:r>
              <a:rPr lang="en-US" sz="3200">
                <a:solidFill>
                  <a:srgbClr val="FFFFFF"/>
                </a:solidFill>
              </a:rPr>
              <a:t>y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 would for </a:t>
            </a:r>
            <a:r>
              <a:rPr lang="en-US" sz="3200">
                <a:solidFill>
                  <a:srgbClr val="FFFFFF"/>
                </a:solidFill>
              </a:rPr>
              <a:t>w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</a:t>
            </a:r>
            <a:endParaRPr/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00000">
            <a:off x="5603875" y="3417887"/>
            <a:ext cx="619918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 txBox="1"/>
          <p:nvPr/>
        </p:nvSpPr>
        <p:spPr>
          <a:xfrm>
            <a:off x="0" y="5619750"/>
            <a:ext cx="3006725" cy="1028700"/>
          </a:xfrm>
          <a:prstGeom prst="rect">
            <a:avLst/>
          </a:prstGeom>
          <a:solidFill>
            <a:srgbClr val="687D90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0">
            <a:off x="557212" y="3295650"/>
            <a:ext cx="3927475" cy="311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1"/>
          </p:nvPr>
        </p:nvSpPr>
        <p:spPr>
          <a:xfrm>
            <a:off x="620700" y="1452551"/>
            <a:ext cx="11158500" cy="3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282575" marR="0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None/>
            </a:pPr>
            <a:r>
              <a:rPr lang="en-US" sz="3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you enjoy</a:t>
            </a:r>
            <a:br>
              <a:rPr lang="en-US" sz="3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1700" b="1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44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●"/>
            </a:pPr>
            <a:r>
              <a:rPr lang="en-US" sz="3400">
                <a:solidFill>
                  <a:srgbClr val="FFFFFF"/>
                </a:solidFill>
              </a:rPr>
              <a:t>w</a:t>
            </a:r>
            <a:r>
              <a:rPr lang="en-US" sz="3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orking with others to solve problems?</a:t>
            </a:r>
            <a:endParaRPr/>
          </a:p>
          <a:p>
            <a:pPr marL="4572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●"/>
            </a:pPr>
            <a:r>
              <a:rPr lang="en-US" sz="3400">
                <a:solidFill>
                  <a:srgbClr val="FFFFFF"/>
                </a:solidFill>
              </a:rPr>
              <a:t>h</a:t>
            </a:r>
            <a:r>
              <a:rPr lang="en-US" sz="3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elping those in need?</a:t>
            </a:r>
            <a:endParaRPr/>
          </a:p>
          <a:p>
            <a:pPr marL="4572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●"/>
            </a:pPr>
            <a:r>
              <a:rPr lang="en-US" sz="3400">
                <a:solidFill>
                  <a:srgbClr val="FFFFFF"/>
                </a:solidFill>
              </a:rPr>
              <a:t>b</a:t>
            </a:r>
            <a:r>
              <a:rPr lang="en-US" sz="3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eing part of something larger than yourself?</a:t>
            </a:r>
            <a:endParaRPr/>
          </a:p>
          <a:p>
            <a:pPr marL="4572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Arial"/>
              <a:buChar char="●"/>
            </a:pPr>
            <a:r>
              <a:rPr lang="en-US" sz="3400">
                <a:solidFill>
                  <a:srgbClr val="FFFFFF"/>
                </a:solidFill>
              </a:rPr>
              <a:t>f</a:t>
            </a:r>
            <a:r>
              <a:rPr lang="en-US" sz="3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inding time to help when you thought you had none?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body" idx="1"/>
          </p:nvPr>
        </p:nvSpPr>
        <p:spPr>
          <a:xfrm>
            <a:off x="620712" y="1182687"/>
            <a:ext cx="11158537" cy="438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 sz="3300" b="0" i="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Membership Types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Regular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Corporate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Service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Student</a:t>
            </a:r>
            <a:endParaRPr/>
          </a:p>
        </p:txBody>
      </p:sp>
      <p:sp>
        <p:nvSpPr>
          <p:cNvPr id="265" name="Google Shape;265;p42"/>
          <p:cNvSpPr txBox="1"/>
          <p:nvPr/>
        </p:nvSpPr>
        <p:spPr>
          <a:xfrm>
            <a:off x="3705525" y="1764175"/>
            <a:ext cx="7256400" cy="3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 most meetings, </a:t>
            </a:r>
            <a:r>
              <a:rPr lang="en-US" sz="2900">
                <a:solidFill>
                  <a:srgbClr val="FFFFFF"/>
                </a:solidFill>
              </a:rPr>
              <a:t>s</a:t>
            </a:r>
            <a: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tandard fees</a:t>
            </a:r>
            <a:endParaRPr sz="29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Shared attendance responsibilities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 1 meeting per month, 26 Rotary</a:t>
            </a:r>
            <a:b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hours per year, reduced fees</a:t>
            </a:r>
            <a:endParaRPr sz="29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endParaRPr sz="4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Arial"/>
              <a:buNone/>
            </a:pPr>
            <a: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 most meetings, 26 Rotary service</a:t>
            </a:r>
            <a:b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hours per year, reduced fees</a:t>
            </a: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sp>
        <p:nvSpPr>
          <p:cNvPr id="272" name="Google Shape;272;p43"/>
          <p:cNvSpPr txBox="1">
            <a:spLocks noGrp="1"/>
          </p:cNvSpPr>
          <p:nvPr>
            <p:ph type="body" idx="1"/>
          </p:nvPr>
        </p:nvSpPr>
        <p:spPr>
          <a:xfrm>
            <a:off x="620712" y="1182687"/>
            <a:ext cx="11158537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857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None/>
            </a:pPr>
            <a:r>
              <a:rPr lang="en-US" sz="3300" b="0" i="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does this cost?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b="0" i="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3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075" y="64925"/>
            <a:ext cx="6642976" cy="65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4" descr="C:\Users\Robin\Documents\Rotary\AMclub\Report 2017\Pics 17\Adaptive bike on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90075" y="2036002"/>
            <a:ext cx="5386500" cy="34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4"/>
          <p:cNvSpPr txBox="1"/>
          <p:nvPr/>
        </p:nvSpPr>
        <p:spPr>
          <a:xfrm>
            <a:off x="827087" y="1255712"/>
            <a:ext cx="10952162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you see yourself doing this?</a:t>
            </a:r>
            <a:endParaRPr/>
          </a:p>
        </p:txBody>
      </p:sp>
      <p:pic>
        <p:nvPicPr>
          <p:cNvPr id="280" name="Google Shape;280;p44" descr="C:\Users\Robin\Documents\Rotary\AMclub\Report 2016\2016 pics\Dictionari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19995">
            <a:off x="206373" y="2752877"/>
            <a:ext cx="3350297" cy="239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420006">
            <a:off x="9281997" y="2286341"/>
            <a:ext cx="2765554" cy="273789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4"/>
          <p:cNvSpPr txBox="1"/>
          <p:nvPr/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sp>
        <p:nvSpPr>
          <p:cNvPr id="288" name="Google Shape;288;p45"/>
          <p:cNvSpPr txBox="1"/>
          <p:nvPr/>
        </p:nvSpPr>
        <p:spPr>
          <a:xfrm>
            <a:off x="827087" y="1944687"/>
            <a:ext cx="10126800" cy="25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3111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0" i="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Why did </a:t>
            </a:r>
            <a:r>
              <a:rPr lang="en-US" sz="3200" u="sng">
                <a:solidFill>
                  <a:srgbClr val="FFFFFF"/>
                </a:solidFill>
              </a:rPr>
              <a:t>w</a:t>
            </a:r>
            <a:r>
              <a:rPr lang="en-US" sz="3200" b="0" i="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become Rotarians?</a:t>
            </a:r>
            <a:endParaRPr/>
          </a:p>
          <a:p>
            <a:pPr marL="3111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r>
              <a:rPr lang="en-US" sz="3200">
                <a:solidFill>
                  <a:srgbClr val="FFFFFF"/>
                </a:solidFill>
              </a:rPr>
              <a:t>o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pportunity to </a:t>
            </a:r>
            <a:r>
              <a:rPr lang="en-US" sz="3200">
                <a:solidFill>
                  <a:srgbClr val="FFFFFF"/>
                </a:solidFill>
              </a:rPr>
              <a:t>h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elp </a:t>
            </a:r>
            <a:r>
              <a:rPr lang="en-US" sz="3200">
                <a:solidFill>
                  <a:srgbClr val="FFFFFF"/>
                </a:solidFill>
              </a:rPr>
              <a:t>o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thers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3200">
                <a:solidFill>
                  <a:srgbClr val="FFFFFF"/>
                </a:solidFill>
              </a:rPr>
              <a:t>f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ellowship and </a:t>
            </a:r>
            <a:r>
              <a:rPr lang="en-US" sz="3200">
                <a:solidFill>
                  <a:srgbClr val="FFFFFF"/>
                </a:solidFill>
              </a:rPr>
              <a:t>f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3200">
                <a:solidFill>
                  <a:srgbClr val="FFFFFF"/>
                </a:solidFill>
              </a:rPr>
              <a:t>d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evelop </a:t>
            </a:r>
            <a:r>
              <a:rPr lang="en-US" sz="3200">
                <a:solidFill>
                  <a:srgbClr val="FFFFFF"/>
                </a:solidFill>
              </a:rPr>
              <a:t>p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rofessional </a:t>
            </a:r>
            <a:r>
              <a:rPr lang="en-US" sz="3200">
                <a:solidFill>
                  <a:srgbClr val="FFFFFF"/>
                </a:solidFill>
              </a:rPr>
              <a:t>r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elationships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sp>
        <p:nvSpPr>
          <p:cNvPr id="295" name="Google Shape;295;p46"/>
          <p:cNvSpPr txBox="1"/>
          <p:nvPr/>
        </p:nvSpPr>
        <p:spPr>
          <a:xfrm>
            <a:off x="827075" y="2635250"/>
            <a:ext cx="10126800" cy="23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3200">
                <a:solidFill>
                  <a:srgbClr val="FFFFFF"/>
                </a:solidFill>
              </a:rPr>
              <a:t>t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his for </a:t>
            </a:r>
            <a:r>
              <a:rPr lang="en-US" sz="3400" b="1" i="1">
                <a:solidFill>
                  <a:srgbClr val="0000FF"/>
                </a:solidFill>
              </a:rPr>
              <a:t>y</a:t>
            </a:r>
            <a:r>
              <a:rPr lang="en-US" sz="3400" b="1" i="1" u="none">
                <a:solidFill>
                  <a:srgbClr val="0000FF"/>
                </a:solidFill>
              </a:rPr>
              <a:t>ou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Join </a:t>
            </a:r>
            <a:r>
              <a:rPr lang="en-US" sz="3200">
                <a:solidFill>
                  <a:srgbClr val="FFFFFF"/>
                </a:solidFill>
              </a:rPr>
              <a:t>u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 for a </a:t>
            </a:r>
            <a:r>
              <a:rPr lang="en-US" sz="3200">
                <a:solidFill>
                  <a:srgbClr val="FFFFFF"/>
                </a:solidFill>
              </a:rPr>
              <a:t>m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eeting, and then ...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b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Answer for Yourself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7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This for Me?</a:t>
            </a:r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body" idx="1"/>
          </p:nvPr>
        </p:nvSpPr>
        <p:spPr>
          <a:xfrm>
            <a:off x="515937" y="2736850"/>
            <a:ext cx="111601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Georgia"/>
              <a:buNone/>
            </a:pPr>
            <a:r>
              <a:rPr lang="en-US" sz="63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Questions??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8"/>
          <p:cNvSpPr txBox="1">
            <a:spLocks noGrp="1"/>
          </p:cNvSpPr>
          <p:nvPr>
            <p:ph type="ctrTitle"/>
          </p:nvPr>
        </p:nvSpPr>
        <p:spPr>
          <a:xfrm>
            <a:off x="-180975" y="2098675"/>
            <a:ext cx="12606337" cy="960437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50798" dir="2700000">
              <a:srgbClr val="808080">
                <a:alpha val="39215"/>
              </a:srgbClr>
            </a:outerShdw>
          </a:effectLst>
        </p:spPr>
        <p:txBody>
          <a:bodyPr spcFirstLastPara="1" wrap="square" lIns="731125" tIns="0" rIns="0" bIns="1218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Arial"/>
              <a:buNone/>
            </a:pPr>
            <a:r>
              <a:rPr lang="en-US" sz="57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subTitle" idx="1"/>
          </p:nvPr>
        </p:nvSpPr>
        <p:spPr>
          <a:xfrm>
            <a:off x="490537" y="3435350"/>
            <a:ext cx="11263312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Georgia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Newark Morning Rotary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Georgia"/>
              <a:buNone/>
            </a:pPr>
            <a:r>
              <a:rPr lang="en-US" sz="2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Discover Rotary Hour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Georgia"/>
              <a:buNone/>
            </a:pPr>
            <a:r>
              <a:rPr lang="en-US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November 2</a:t>
            </a:r>
            <a:r>
              <a:rPr lang="en-US" sz="2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20</a:t>
            </a:r>
            <a:r>
              <a:rPr lang="en-US" sz="2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-98425" y="341312"/>
            <a:ext cx="12596812" cy="960437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50798" dir="2700000">
              <a:srgbClr val="808080">
                <a:alpha val="39607"/>
              </a:srgbClr>
            </a:outerShdw>
          </a:effectLst>
        </p:spPr>
        <p:txBody>
          <a:bodyPr spcFirstLastPara="1" wrap="square" lIns="731275" tIns="0" rIns="0" bIns="1218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700"/>
              <a:buFont typeface="Arial Narrow"/>
              <a:buNone/>
            </a:pPr>
            <a:r>
              <a:rPr lang="en-US" sz="570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Rotary is ...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1457325" y="1474774"/>
            <a:ext cx="9714000" cy="4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Clean drinking water for people …</a:t>
            </a:r>
            <a:endParaRPr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Vaccinations for millions of children …</a:t>
            </a:r>
            <a:endParaRPr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Schools and books for children …</a:t>
            </a:r>
            <a:endParaRPr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Health care for mothers and babies …</a:t>
            </a:r>
            <a:endParaRPr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Peace and conflict resolution in communities …</a:t>
            </a:r>
            <a:endParaRPr/>
          </a:p>
          <a:p>
            <a:pPr marL="457200" marR="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Food on the table of families …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Georgia"/>
              <a:buNone/>
            </a:pPr>
            <a:r>
              <a:rPr lang="en-US" sz="33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							      	… that we’ll never meet.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ctrTitle"/>
          </p:nvPr>
        </p:nvSpPr>
        <p:spPr>
          <a:xfrm>
            <a:off x="103187" y="2586037"/>
            <a:ext cx="12296775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Arial"/>
              <a:buNone/>
            </a:pPr>
            <a:r>
              <a:rPr lang="en-US" sz="5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Rotary In the World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4550" y="254000"/>
            <a:ext cx="1984375" cy="19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History – Paul Harris</a:t>
            </a:r>
            <a:endParaRPr/>
          </a:p>
        </p:txBody>
      </p:sp>
      <p:pic>
        <p:nvPicPr>
          <p:cNvPr id="143" name="Google Shape;143;p25" descr="Image result for rotary international history paul harr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725" y="1550987"/>
            <a:ext cx="6170612" cy="373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6923075" y="2043100"/>
            <a:ext cx="5400000" cy="24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Founded 1905 in Chicago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FFFFFF"/>
                </a:solidFill>
              </a:rPr>
              <a:t>by 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Paul Harris</a:t>
            </a:r>
            <a:r>
              <a:rPr lang="en-US" sz="19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(&amp; friends)</a:t>
            </a:r>
            <a:endParaRPr/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FFFFFF"/>
                </a:solidFill>
              </a:rPr>
              <a:t>Rotated meetings among member’s locations</a:t>
            </a:r>
            <a:endParaRPr sz="3200">
              <a:solidFill>
                <a:srgbClr val="FFFFFF"/>
              </a:solidFill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1st project: Public Toilets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History – Rotary Today</a:t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6613525" y="2536825"/>
            <a:ext cx="5580062" cy="1550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1.2 million members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36,000 global clubs</a:t>
            </a:r>
            <a:endParaRPr sz="19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●"/>
            </a:pPr>
            <a:r>
              <a:rPr lang="en-US" sz="3200">
                <a:solidFill>
                  <a:srgbClr val="FFFFFF"/>
                </a:solidFill>
              </a:rPr>
              <a:t>nearly 200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countries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62" y="1550987"/>
            <a:ext cx="6210300" cy="37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History – Polio Eradication</a:t>
            </a: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6557550" y="1747825"/>
            <a:ext cx="5726700" cy="26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Working to </a:t>
            </a:r>
            <a:r>
              <a:rPr lang="en-US" sz="3200">
                <a:solidFill>
                  <a:srgbClr val="FFFFFF"/>
                </a:solidFill>
              </a:rPr>
              <a:t>e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radicate Polio for over 30 </a:t>
            </a:r>
            <a:r>
              <a:rPr lang="en-US" sz="3200">
                <a:solidFill>
                  <a:srgbClr val="FFFFFF"/>
                </a:solidFill>
              </a:rPr>
              <a:t>y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ears</a:t>
            </a:r>
            <a:endParaRPr sz="12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600" b="1">
                <a:solidFill>
                  <a:srgbClr val="FFFFFF"/>
                </a:solidFill>
              </a:rPr>
              <a:t>1985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1,000 cases pe</a:t>
            </a:r>
            <a:r>
              <a:rPr lang="en-US" sz="3200">
                <a:solidFill>
                  <a:srgbClr val="FFFFFF"/>
                </a:solidFill>
              </a:rPr>
              <a:t>r day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i="1">
                <a:solidFill>
                  <a:srgbClr val="FFFFFF"/>
                </a:solidFill>
              </a:rPr>
              <a:t>350</a:t>
            </a:r>
            <a:r>
              <a:rPr lang="en-US" sz="24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,000 per </a:t>
            </a:r>
            <a:r>
              <a:rPr lang="en-US" sz="2400" i="1">
                <a:solidFill>
                  <a:srgbClr val="FFFFFF"/>
                </a:solidFill>
              </a:rPr>
              <a:t>year</a:t>
            </a:r>
            <a:r>
              <a:rPr lang="en-US" sz="2400" b="0" i="1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b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8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-US" sz="3600" b="1" i="0" u="none">
                <a:solidFill>
                  <a:srgbClr val="FFFFFF"/>
                </a:solidFill>
              </a:rPr>
              <a:t>NOW</a:t>
            </a:r>
            <a:r>
              <a:rPr lang="en-US" sz="3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33 cases in 2018</a:t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37" y="1550987"/>
            <a:ext cx="5788025" cy="310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9237" y="4900612"/>
            <a:ext cx="9399587" cy="125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History - The Rotary Foundation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620700" y="1674802"/>
            <a:ext cx="11593500" cy="3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60900" rIns="121850" bIns="60900" anchor="t" anchorCtr="0">
            <a:noAutofit/>
          </a:bodyPr>
          <a:lstStyle/>
          <a:p>
            <a: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Rotary’s philanthropic arm</a:t>
            </a:r>
            <a:endParaRPr/>
          </a:p>
          <a:p>
            <a: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Started in 1917 with $26.50</a:t>
            </a:r>
            <a:endParaRPr/>
          </a:p>
          <a:p>
            <a: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Char char="●"/>
            </a:pPr>
            <a:r>
              <a:rPr lang="en-US" sz="3300">
                <a:solidFill>
                  <a:srgbClr val="FFFFFF"/>
                </a:solidFill>
              </a:rPr>
              <a:t>Highest rating (4-stars) by Charity Navigator</a:t>
            </a:r>
            <a:endParaRPr/>
          </a:p>
          <a:p>
            <a:pPr marL="457200" marR="0" lvl="0" indent="-438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Arial"/>
              <a:buChar char="●"/>
            </a:pPr>
            <a:r>
              <a:rPr lang="en-US" sz="3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Spent over $</a:t>
            </a:r>
            <a:r>
              <a:rPr lang="en-US" sz="3300">
                <a:solidFill>
                  <a:srgbClr val="FFFFFF"/>
                </a:solidFill>
              </a:rPr>
              <a:t>4</a:t>
            </a:r>
            <a:r>
              <a:rPr lang="en-US" sz="3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billion on </a:t>
            </a:r>
            <a:r>
              <a:rPr lang="en-US" sz="3300">
                <a:solidFill>
                  <a:srgbClr val="FFFFFF"/>
                </a:solidFill>
              </a:rPr>
              <a:t>life-changing projects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7D90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515937" y="442912"/>
            <a:ext cx="1188402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History – The Four Way Test</a:t>
            </a:r>
            <a:endParaRPr/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3412" y="1058862"/>
            <a:ext cx="3875087" cy="55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F-PowerpointDesignEN_Dark">
  <a:themeElements>
    <a:clrScheme name="TRF-PowerpointDesignEN_Dark">
      <a:dk1>
        <a:srgbClr val="958D85"/>
      </a:dk1>
      <a:lt1>
        <a:srgbClr val="FFFFFF"/>
      </a:lt1>
      <a:dk2>
        <a:srgbClr val="E6E5D8"/>
      </a:dk2>
      <a:lt2>
        <a:srgbClr val="00246C"/>
      </a:lt2>
      <a:accent1>
        <a:srgbClr val="01B4E7"/>
      </a:accent1>
      <a:accent2>
        <a:srgbClr val="FEBD11"/>
      </a:accent2>
      <a:accent3>
        <a:srgbClr val="FFFFFF"/>
      </a:accent3>
      <a:accent4>
        <a:srgbClr val="01B4E7"/>
      </a:accent4>
      <a:accent5>
        <a:srgbClr val="FEBD11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ate_NoMoE">
  <a:themeElements>
    <a:clrScheme name="2_Slate_NoMoE">
      <a:dk1>
        <a:srgbClr val="958D85"/>
      </a:dk1>
      <a:lt1>
        <a:srgbClr val="FFFFFF"/>
      </a:lt1>
      <a:dk2>
        <a:srgbClr val="E6E5D8"/>
      </a:dk2>
      <a:lt2>
        <a:srgbClr val="00246C"/>
      </a:lt2>
      <a:accent1>
        <a:srgbClr val="01B4E7"/>
      </a:accent1>
      <a:accent2>
        <a:srgbClr val="FEBD11"/>
      </a:accent2>
      <a:accent3>
        <a:srgbClr val="FFFFFF"/>
      </a:accent3>
      <a:accent4>
        <a:srgbClr val="01B4E7"/>
      </a:accent4>
      <a:accent5>
        <a:srgbClr val="FEBD11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ate_NoMoE">
  <a:themeElements>
    <a:clrScheme name="1_Slate_NoMoE">
      <a:dk1>
        <a:srgbClr val="958D85"/>
      </a:dk1>
      <a:lt1>
        <a:srgbClr val="FFFFFF"/>
      </a:lt1>
      <a:dk2>
        <a:srgbClr val="E6E5D8"/>
      </a:dk2>
      <a:lt2>
        <a:srgbClr val="00246C"/>
      </a:lt2>
      <a:accent1>
        <a:srgbClr val="01B4E7"/>
      </a:accent1>
      <a:accent2>
        <a:srgbClr val="FEBD11"/>
      </a:accent2>
      <a:accent3>
        <a:srgbClr val="FFFFFF"/>
      </a:accent3>
      <a:accent4>
        <a:srgbClr val="01B4E7"/>
      </a:accent4>
      <a:accent5>
        <a:srgbClr val="FEBD11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ate_NoMoE">
  <a:themeElements>
    <a:clrScheme name="Slate_NoMoE">
      <a:dk1>
        <a:srgbClr val="958D85"/>
      </a:dk1>
      <a:lt1>
        <a:srgbClr val="FFFFFF"/>
      </a:lt1>
      <a:dk2>
        <a:srgbClr val="E6E5D8"/>
      </a:dk2>
      <a:lt2>
        <a:srgbClr val="00246C"/>
      </a:lt2>
      <a:accent1>
        <a:srgbClr val="01B4E7"/>
      </a:accent1>
      <a:accent2>
        <a:srgbClr val="FEBD11"/>
      </a:accent2>
      <a:accent3>
        <a:srgbClr val="FFFFFF"/>
      </a:accent3>
      <a:accent4>
        <a:srgbClr val="01B4E7"/>
      </a:accent4>
      <a:accent5>
        <a:srgbClr val="FEBD11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Custom</PresentationFormat>
  <Paragraphs>122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Libre Franklin</vt:lpstr>
      <vt:lpstr>Libre Franklin Medium</vt:lpstr>
      <vt:lpstr>Arial Narrow</vt:lpstr>
      <vt:lpstr>Arial</vt:lpstr>
      <vt:lpstr>Georgia</vt:lpstr>
      <vt:lpstr>1_Office Theme</vt:lpstr>
      <vt:lpstr>TRF-PowerpointDesignEN_Dark</vt:lpstr>
      <vt:lpstr>2_Slate_NoMoE</vt:lpstr>
      <vt:lpstr>1_Slate_NoMoE</vt:lpstr>
      <vt:lpstr>Slate_NoMoE</vt:lpstr>
      <vt:lpstr>Welcome Guests</vt:lpstr>
      <vt:lpstr>PowerPoint Presentation</vt:lpstr>
      <vt:lpstr>Rotary is ...</vt:lpstr>
      <vt:lpstr>Rotary In the World</vt:lpstr>
      <vt:lpstr>Our History – Paul Harris</vt:lpstr>
      <vt:lpstr>Our History – Rotary Today</vt:lpstr>
      <vt:lpstr>Our History – Polio Eradication</vt:lpstr>
      <vt:lpstr>Our History - The Rotary Foundation</vt:lpstr>
      <vt:lpstr>Our History – The Four Way Test</vt:lpstr>
      <vt:lpstr>Newark Morning Rotary</vt:lpstr>
      <vt:lpstr>Newark Morning Rotary</vt:lpstr>
      <vt:lpstr>Dedicated to Serving the Community</vt:lpstr>
      <vt:lpstr>… and time when we can</vt:lpstr>
      <vt:lpstr>Report To Our Community</vt:lpstr>
      <vt:lpstr>No raffle tickets, pizza kits, or bake sales</vt:lpstr>
      <vt:lpstr>Newark Morning Rotary</vt:lpstr>
      <vt:lpstr>We’re just like you …</vt:lpstr>
      <vt:lpstr>Newark Morning Rotary</vt:lpstr>
      <vt:lpstr>Is This for Me?</vt:lpstr>
      <vt:lpstr>Is This for Me?</vt:lpstr>
      <vt:lpstr>Is This for Me?</vt:lpstr>
      <vt:lpstr>PowerPoint Presentation</vt:lpstr>
      <vt:lpstr>Is This for Me?</vt:lpstr>
      <vt:lpstr>PowerPoint Presentation</vt:lpstr>
      <vt:lpstr>Is This for Me?</vt:lpstr>
      <vt:lpstr>Is This for Me?</vt:lpstr>
      <vt:lpstr>Is This for Me?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Guests</dc:title>
  <dc:creator>Hugh Dawkins</dc:creator>
  <cp:lastModifiedBy>Hugh Dawkins</cp:lastModifiedBy>
  <cp:revision>1</cp:revision>
  <dcterms:modified xsi:type="dcterms:W3CDTF">2023-02-11T15:40:10Z</dcterms:modified>
</cp:coreProperties>
</file>